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37"/>
  </p:notesMasterIdLst>
  <p:sldIdLst>
    <p:sldId id="257" r:id="rId2"/>
    <p:sldId id="296" r:id="rId3"/>
    <p:sldId id="260" r:id="rId4"/>
    <p:sldId id="266" r:id="rId5"/>
    <p:sldId id="267" r:id="rId6"/>
    <p:sldId id="268" r:id="rId7"/>
    <p:sldId id="258" r:id="rId8"/>
    <p:sldId id="263" r:id="rId9"/>
    <p:sldId id="262" r:id="rId10"/>
    <p:sldId id="299" r:id="rId11"/>
    <p:sldId id="302" r:id="rId12"/>
    <p:sldId id="278" r:id="rId13"/>
    <p:sldId id="279" r:id="rId14"/>
    <p:sldId id="287" r:id="rId15"/>
    <p:sldId id="277" r:id="rId16"/>
    <p:sldId id="281" r:id="rId17"/>
    <p:sldId id="280" r:id="rId18"/>
    <p:sldId id="291" r:id="rId19"/>
    <p:sldId id="309" r:id="rId20"/>
    <p:sldId id="310" r:id="rId21"/>
    <p:sldId id="305" r:id="rId22"/>
    <p:sldId id="290" r:id="rId23"/>
    <p:sldId id="300" r:id="rId24"/>
    <p:sldId id="311" r:id="rId25"/>
    <p:sldId id="294" r:id="rId26"/>
    <p:sldId id="295" r:id="rId27"/>
    <p:sldId id="293" r:id="rId28"/>
    <p:sldId id="288" r:id="rId29"/>
    <p:sldId id="301" r:id="rId30"/>
    <p:sldId id="272" r:id="rId31"/>
    <p:sldId id="284" r:id="rId32"/>
    <p:sldId id="286" r:id="rId33"/>
    <p:sldId id="303" r:id="rId34"/>
    <p:sldId id="312" r:id="rId35"/>
    <p:sldId id="282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5" autoAdjust="0"/>
    <p:restoredTop sz="92895" autoAdjust="0"/>
  </p:normalViewPr>
  <p:slideViewPr>
    <p:cSldViewPr>
      <p:cViewPr>
        <p:scale>
          <a:sx n="60" d="100"/>
          <a:sy n="60" d="100"/>
        </p:scale>
        <p:origin x="-1596" y="-2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математика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1 четверть</c:v>
                </c:pt>
                <c:pt idx="1">
                  <c:v>2четверть</c:v>
                </c:pt>
                <c:pt idx="2">
                  <c:v>3четверть</c:v>
                </c:pt>
                <c:pt idx="3">
                  <c:v>4четверть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33</c:v>
                </c:pt>
                <c:pt idx="1">
                  <c:v>38</c:v>
                </c:pt>
                <c:pt idx="2">
                  <c:v>53</c:v>
                </c:pt>
                <c:pt idx="3">
                  <c:v>60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русский язык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1 четверть</c:v>
                </c:pt>
                <c:pt idx="1">
                  <c:v>2четверть</c:v>
                </c:pt>
                <c:pt idx="2">
                  <c:v>3четверть</c:v>
                </c:pt>
                <c:pt idx="3">
                  <c:v>4четверть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40</c:v>
                </c:pt>
                <c:pt idx="1">
                  <c:v>44</c:v>
                </c:pt>
                <c:pt idx="2">
                  <c:v>50</c:v>
                </c:pt>
                <c:pt idx="3">
                  <c:v>64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литературное чтение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1 четверть</c:v>
                </c:pt>
                <c:pt idx="1">
                  <c:v>2четверть</c:v>
                </c:pt>
                <c:pt idx="2">
                  <c:v>3четверть</c:v>
                </c:pt>
                <c:pt idx="3">
                  <c:v>4четверть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82</c:v>
                </c:pt>
                <c:pt idx="1">
                  <c:v>87</c:v>
                </c:pt>
                <c:pt idx="2">
                  <c:v>82</c:v>
                </c:pt>
                <c:pt idx="3">
                  <c:v>89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3305728"/>
        <c:axId val="33307264"/>
      </c:barChart>
      <c:catAx>
        <c:axId val="33305728"/>
        <c:scaling>
          <c:orientation val="minMax"/>
        </c:scaling>
        <c:delete val="0"/>
        <c:axPos val="b"/>
        <c:majorTickMark val="out"/>
        <c:minorTickMark val="none"/>
        <c:tickLblPos val="nextTo"/>
        <c:crossAx val="33307264"/>
        <c:crosses val="autoZero"/>
        <c:auto val="1"/>
        <c:lblAlgn val="ctr"/>
        <c:lblOffset val="100"/>
        <c:noMultiLvlLbl val="0"/>
      </c:catAx>
      <c:valAx>
        <c:axId val="333072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330572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математика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1 четверть</c:v>
                </c:pt>
                <c:pt idx="1">
                  <c:v>2 четверть</c:v>
                </c:pt>
                <c:pt idx="2">
                  <c:v>3 четверть</c:v>
                </c:pt>
                <c:pt idx="3">
                  <c:v>4 четверть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60</c:v>
                </c:pt>
                <c:pt idx="1">
                  <c:v>45</c:v>
                </c:pt>
                <c:pt idx="2">
                  <c:v>55</c:v>
                </c:pt>
                <c:pt idx="3">
                  <c:v>73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русский язык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1 четверть</c:v>
                </c:pt>
                <c:pt idx="1">
                  <c:v>2 четверть</c:v>
                </c:pt>
                <c:pt idx="2">
                  <c:v>3 четверть</c:v>
                </c:pt>
                <c:pt idx="3">
                  <c:v>4 четверть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60</c:v>
                </c:pt>
                <c:pt idx="1">
                  <c:v>57</c:v>
                </c:pt>
                <c:pt idx="2">
                  <c:v>75</c:v>
                </c:pt>
                <c:pt idx="3">
                  <c:v>78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литературное чтение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1 четверть</c:v>
                </c:pt>
                <c:pt idx="1">
                  <c:v>2 четверть</c:v>
                </c:pt>
                <c:pt idx="2">
                  <c:v>3 четверть</c:v>
                </c:pt>
                <c:pt idx="3">
                  <c:v>4 четверть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82</c:v>
                </c:pt>
                <c:pt idx="1">
                  <c:v>93</c:v>
                </c:pt>
                <c:pt idx="2">
                  <c:v>100</c:v>
                </c:pt>
                <c:pt idx="3">
                  <c:v>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3456896"/>
        <c:axId val="33458432"/>
      </c:barChart>
      <c:catAx>
        <c:axId val="33456896"/>
        <c:scaling>
          <c:orientation val="minMax"/>
        </c:scaling>
        <c:delete val="0"/>
        <c:axPos val="b"/>
        <c:majorTickMark val="out"/>
        <c:minorTickMark val="none"/>
        <c:tickLblPos val="nextTo"/>
        <c:crossAx val="33458432"/>
        <c:crosses val="autoZero"/>
        <c:auto val="1"/>
        <c:lblAlgn val="ctr"/>
        <c:lblOffset val="100"/>
        <c:noMultiLvlLbl val="0"/>
      </c:catAx>
      <c:valAx>
        <c:axId val="33458432"/>
        <c:scaling>
          <c:orientation val="minMax"/>
          <c:max val="1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345689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D118FF-D2D0-4DE6-9A55-868020C71794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53D05B-578D-4C50-A251-7C053728C4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4291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3D05B-578D-4C50-A251-7C053728C40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305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3D05B-578D-4C50-A251-7C053728C408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107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3D05B-578D-4C50-A251-7C053728C408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7679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3D05B-578D-4C50-A251-7C053728C408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1261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D1721BCC-4F76-41DA-9B25-8EEDBB5FCFB7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0EF10199-F336-443B-AF8C-DD3071EA2BB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1721BCC-4F76-41DA-9B25-8EEDBB5FCFB7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EF10199-F336-443B-AF8C-DD3071EA2BB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1721BCC-4F76-41DA-9B25-8EEDBB5FCFB7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EF10199-F336-443B-AF8C-DD3071EA2BB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1721BCC-4F76-41DA-9B25-8EEDBB5FCFB7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EF10199-F336-443B-AF8C-DD3071EA2BBD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1721BCC-4F76-41DA-9B25-8EEDBB5FCFB7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EF10199-F336-443B-AF8C-DD3071EA2BBD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1721BCC-4F76-41DA-9B25-8EEDBB5FCFB7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EF10199-F336-443B-AF8C-DD3071EA2BB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1721BCC-4F76-41DA-9B25-8EEDBB5FCFB7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EF10199-F336-443B-AF8C-DD3071EA2BBD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1721BCC-4F76-41DA-9B25-8EEDBB5FCFB7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EF10199-F336-443B-AF8C-DD3071EA2BBD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1721BCC-4F76-41DA-9B25-8EEDBB5FCFB7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EF10199-F336-443B-AF8C-DD3071EA2BB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D1721BCC-4F76-41DA-9B25-8EEDBB5FCFB7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EF10199-F336-443B-AF8C-DD3071EA2BBD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D1721BCC-4F76-41DA-9B25-8EEDBB5FCFB7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0EF10199-F336-443B-AF8C-DD3071EA2BBD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D1721BCC-4F76-41DA-9B25-8EEDBB5FCFB7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0EF10199-F336-443B-AF8C-DD3071EA2BBD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788024" y="3933056"/>
            <a:ext cx="4176464" cy="1944216"/>
          </a:xfrm>
        </p:spPr>
        <p:txBody>
          <a:bodyPr>
            <a:noAutofit/>
          </a:bodyPr>
          <a:lstStyle/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Выполнила: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аставник, учитель начальных классов МБОУ гимназия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им.И.Ш.Муксинова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г.Янаул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Гайнцева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Ольга Анатольевна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260648"/>
            <a:ext cx="8352928" cy="2376264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250"/>
              </a:spcBef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5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Муниципальное бюджетное общеобразовательное учреждение </a:t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гимназия 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им.И.Ш.Муксинова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г.Янаул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муниципального района </a:t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Янаульский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район Республики Башкортостан</a:t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Вебинар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spc="-5" dirty="0" smtClean="0">
                <a:latin typeface="Times New Roman"/>
                <a:cs typeface="Times New Roman"/>
              </a:rPr>
              <a:t>«Час </a:t>
            </a:r>
            <a:r>
              <a:rPr lang="ru-RU" sz="3600" spc="-10" dirty="0" smtClean="0">
                <a:latin typeface="Times New Roman"/>
                <a:cs typeface="Times New Roman"/>
              </a:rPr>
              <a:t>наставничества»</a:t>
            </a:r>
            <a:r>
              <a:rPr lang="ru-RU" sz="2200" dirty="0">
                <a:latin typeface="Times New Roman"/>
                <a:cs typeface="Times New Roman"/>
              </a:rPr>
              <a:t/>
            </a:r>
            <a:br>
              <a:rPr lang="ru-RU" sz="2200" dirty="0">
                <a:latin typeface="Times New Roman"/>
                <a:cs typeface="Times New Roman"/>
              </a:rPr>
            </a:br>
            <a:r>
              <a:rPr lang="ru-RU" sz="2200" dirty="0" smtClean="0">
                <a:latin typeface="Times New Roman"/>
                <a:cs typeface="Times New Roman"/>
              </a:rPr>
              <a:t/>
            </a:r>
            <a:br>
              <a:rPr lang="ru-RU" sz="2200" dirty="0" smtClean="0">
                <a:latin typeface="Times New Roman"/>
                <a:cs typeface="Times New Roman"/>
              </a:rPr>
            </a:b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600" b="0" i="1" dirty="0" smtClean="0"/>
              <a:t>Грамотное </a:t>
            </a:r>
            <a:r>
              <a:rPr lang="ru-RU" sz="3600" b="0" i="1" dirty="0"/>
              <a:t>наставничество – залог успешности молодого учителя»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33056"/>
            <a:ext cx="457200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234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693920" cy="352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 descr="C:\Users\тв\Downloads\520418249544315629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802" y="188640"/>
            <a:ext cx="4396632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тв\Downloads\520418249544315629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" y="3408283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тв\Downloads\520418249544315630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08"/>
          <a:stretch/>
        </p:blipFill>
        <p:spPr bwMode="auto">
          <a:xfrm>
            <a:off x="4645802" y="3368754"/>
            <a:ext cx="4498197" cy="3508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54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тв\Downloads\9363ca8c-aa28-4737-bf4c-55b70cc3e6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740" y="74468"/>
            <a:ext cx="4627259" cy="375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6" y="73928"/>
            <a:ext cx="5000105" cy="3753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 descr="C:\Users\тв\Downloads\52041824954431563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4" y="3140968"/>
            <a:ext cx="4025446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741" y="3548063"/>
            <a:ext cx="4413250" cy="330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897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Консультирование 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                                     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Открытый урок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Формы работы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705" y="1196751"/>
            <a:ext cx="4235783" cy="3175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07" t="26232" r="973" b="15426"/>
          <a:stretch/>
        </p:blipFill>
        <p:spPr bwMode="auto">
          <a:xfrm>
            <a:off x="395536" y="2638373"/>
            <a:ext cx="4032448" cy="3900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536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836712"/>
            <a:ext cx="8219256" cy="5170579"/>
          </a:xfrm>
        </p:spPr>
        <p:txBody>
          <a:bodyPr/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Практическое </a:t>
            </a:r>
          </a:p>
          <a:p>
            <a:pPr marL="109728" indent="0"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занятие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marL="109728" indent="0">
              <a:buNone/>
            </a:pPr>
            <a:r>
              <a:rPr lang="ru-RU" dirty="0" smtClean="0"/>
              <a:t>                                        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Личный пример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76672"/>
            <a:ext cx="4104456" cy="3080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9797" r="-99" b="14988"/>
          <a:stretch/>
        </p:blipFill>
        <p:spPr bwMode="auto">
          <a:xfrm>
            <a:off x="611560" y="2204864"/>
            <a:ext cx="3358572" cy="4091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487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660" y="6856"/>
            <a:ext cx="4067436" cy="5423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8" t="5177"/>
          <a:stretch/>
        </p:blipFill>
        <p:spPr bwMode="auto">
          <a:xfrm>
            <a:off x="0" y="3775296"/>
            <a:ext cx="6307849" cy="291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51520" y="1213347"/>
            <a:ext cx="4608512" cy="4216757"/>
          </a:xfrm>
        </p:spPr>
        <p:txBody>
          <a:bodyPr/>
          <a:lstStyle/>
          <a:p>
            <a:r>
              <a:rPr lang="ru-RU" dirty="0" err="1" smtClean="0"/>
              <a:t>Взаимопосещение</a:t>
            </a:r>
            <a:r>
              <a:rPr lang="ru-RU" dirty="0" smtClean="0"/>
              <a:t> уроков и </a:t>
            </a:r>
          </a:p>
          <a:p>
            <a:pPr marL="109728" indent="0">
              <a:buNone/>
            </a:pPr>
            <a:r>
              <a:rPr lang="ru-RU" dirty="0"/>
              <a:t> </a:t>
            </a:r>
            <a:r>
              <a:rPr lang="ru-RU" dirty="0" smtClean="0"/>
              <a:t> внеурочных занятий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897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788024" y="274638"/>
            <a:ext cx="3898776" cy="1143000"/>
          </a:xfrm>
        </p:spPr>
        <p:txBody>
          <a:bodyPr>
            <a:noAutofit/>
          </a:bodyPr>
          <a:lstStyle/>
          <a:p>
            <a:pPr algn="ctr"/>
            <a:r>
              <a:rPr lang="ru-RU" sz="3600" b="0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600" b="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600" b="0" dirty="0" smtClean="0">
                <a:effectLst/>
                <a:latin typeface="Times New Roman" pitchFamily="18" charset="0"/>
                <a:cs typeface="Times New Roman" pitchFamily="18" charset="0"/>
              </a:rPr>
              <a:t>Дистанционная работа</a:t>
            </a:r>
            <a:endParaRPr lang="ru-RU" sz="3600" b="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C:\Users\тв\Desktop\ee3e6aba-db45-4b6d-8ac1-21a24e3cf4c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2681"/>
            <a:ext cx="4176464" cy="313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тв\Desktop\d303564f-29e9-431d-ac46-cdd5d59b0d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265029"/>
            <a:ext cx="4443097" cy="333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1"/>
          <p:cNvSpPr>
            <a:spLocks noGrp="1"/>
          </p:cNvSpPr>
          <p:nvPr>
            <p:ph idx="1"/>
          </p:nvPr>
        </p:nvSpPr>
        <p:spPr>
          <a:xfrm>
            <a:off x="251520" y="4149080"/>
            <a:ext cx="3888432" cy="1858211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Работа на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учи.ру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94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481328"/>
            <a:ext cx="8579296" cy="4683976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Мастер-класс</a:t>
            </a:r>
          </a:p>
          <a:p>
            <a:endParaRPr lang="ru-RU" sz="3600" dirty="0">
              <a:latin typeface="Times New Roman" pitchFamily="18" charset="0"/>
              <a:cs typeface="Times New Roman" pitchFamily="18" charset="0"/>
            </a:endParaRPr>
          </a:p>
          <a:p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3600" dirty="0">
              <a:latin typeface="Times New Roman" pitchFamily="18" charset="0"/>
              <a:cs typeface="Times New Roman" pitchFamily="18" charset="0"/>
            </a:endParaRPr>
          </a:p>
          <a:p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                               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Взаимопосещение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                                          </a:t>
            </a:r>
          </a:p>
          <a:p>
            <a:endParaRPr lang="ru-RU" sz="3600" dirty="0">
              <a:latin typeface="Times New Roman" pitchFamily="18" charset="0"/>
              <a:cs typeface="Times New Roman" pitchFamily="18" charset="0"/>
            </a:endParaRPr>
          </a:p>
          <a:p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3600" dirty="0">
              <a:latin typeface="Times New Roman" pitchFamily="18" charset="0"/>
              <a:cs typeface="Times New Roman" pitchFamily="18" charset="0"/>
            </a:endParaRPr>
          </a:p>
          <a:p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60648"/>
            <a:ext cx="4680520" cy="3510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42255"/>
            <a:ext cx="4268572" cy="3199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172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Волонтерство</a:t>
            </a: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                                     Обмен опытом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013" y="304627"/>
            <a:ext cx="4166459" cy="3123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 descr="C:\Users\тв\Desktop\313f3136-9afc-47a5-ba60-f0d7d08777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78" y="3427756"/>
            <a:ext cx="4248472" cy="318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574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b="0" dirty="0" smtClean="0">
                <a:latin typeface="Times New Roman" pitchFamily="18" charset="0"/>
                <a:cs typeface="Times New Roman" pitchFamily="18" charset="0"/>
              </a:rPr>
              <a:t>Научно-исследовательская деятельность МАН «Юный исследователь» </a:t>
            </a:r>
            <a:endParaRPr lang="ru-RU" sz="4000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15"/>
          <a:stretch/>
        </p:blipFill>
        <p:spPr bwMode="auto">
          <a:xfrm>
            <a:off x="1475656" y="1556792"/>
            <a:ext cx="5904656" cy="4921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020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8370074"/>
              </p:ext>
            </p:extLst>
          </p:nvPr>
        </p:nvGraphicFramePr>
        <p:xfrm>
          <a:off x="457200" y="1481138"/>
          <a:ext cx="82296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19672" y="274638"/>
            <a:ext cx="7067128" cy="1143000"/>
          </a:xfrm>
        </p:spPr>
        <p:txBody>
          <a:bodyPr/>
          <a:lstStyle/>
          <a:p>
            <a:r>
              <a:rPr lang="ru-RU" dirty="0" smtClean="0"/>
              <a:t>Качество знаний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55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779912" y="548680"/>
            <a:ext cx="4896544" cy="532859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 err="1" smtClean="0">
                <a:latin typeface="Times New Roman" pitchFamily="18" charset="0"/>
                <a:cs typeface="Times New Roman" pitchFamily="18" charset="0"/>
              </a:rPr>
              <a:t>Гайнцева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Ольга Анатольевна</a:t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 учитель начальных классов МБОУ гимназия </a:t>
            </a:r>
            <a:r>
              <a:rPr lang="ru-RU" sz="3100" dirty="0" err="1" smtClean="0">
                <a:latin typeface="Times New Roman" pitchFamily="18" charset="0"/>
                <a:cs typeface="Times New Roman" pitchFamily="18" charset="0"/>
              </a:rPr>
              <a:t>им.И.Ш.Муксинова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dirty="0" err="1" smtClean="0">
                <a:latin typeface="Times New Roman" pitchFamily="18" charset="0"/>
                <a:cs typeface="Times New Roman" pitchFamily="18" charset="0"/>
              </a:rPr>
              <a:t>г.Янаул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 , </a:t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высшая </a:t>
            </a:r>
            <a:r>
              <a:rPr lang="ru-RU" sz="3100" dirty="0" err="1" smtClean="0">
                <a:latin typeface="Times New Roman" pitchFamily="18" charset="0"/>
                <a:cs typeface="Times New Roman" pitchFamily="18" charset="0"/>
              </a:rPr>
              <a:t>квалификациионная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 категория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2" t="14882" r="10108" b="3294"/>
          <a:stretch/>
        </p:blipFill>
        <p:spPr bwMode="auto">
          <a:xfrm>
            <a:off x="410352" y="908720"/>
            <a:ext cx="3374303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755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842926"/>
              </p:ext>
            </p:extLst>
          </p:nvPr>
        </p:nvGraphicFramePr>
        <p:xfrm>
          <a:off x="457200" y="1481138"/>
          <a:ext cx="82296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51720" y="274638"/>
            <a:ext cx="6635080" cy="1143000"/>
          </a:xfrm>
        </p:spPr>
        <p:txBody>
          <a:bodyPr/>
          <a:lstStyle/>
          <a:p>
            <a:r>
              <a:rPr lang="ru-RU" dirty="0" smtClean="0"/>
              <a:t>Успеваемость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662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algn="just"/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о </a:t>
            </a: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математике успеваемость на начало учебного года-61%, качество знаний 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33</a:t>
            </a: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%, на конец учебного года успеваемость -73%, качество знаний 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60%. </a:t>
            </a: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Качество знаний увеличилось на 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27%, </a:t>
            </a: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успеваемость увеличилась на 12%.</a:t>
            </a:r>
          </a:p>
          <a:p>
            <a:pPr algn="just"/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По русскому языку успеваемость на начало учебного года -60%, качество знаний 40%, на конец учебного года успеваемость -78%, качество знаний 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60</a:t>
            </a: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%. Качество знаний увеличилось на 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%, успеваемость увеличилась на 18%.</a:t>
            </a:r>
          </a:p>
          <a:p>
            <a:pPr algn="just"/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По литературному чтению успеваемость на начало учебного года-82%, качество знаний 82%, на конец учебного года успеваемость -100%, качество знаний 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89%. Качество увеличилось на 7% , </a:t>
            </a: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успеваемость увеличилась до 100%, что  говорит о том, что все дети читают в соответствии с требованиями техники чтения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sz="3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Период адаптации молодого специалиста проходит успешно. Молодому специалисту оказывается помощь педагогом - наставником в вопросах совершенствования теоретических знаний, повышения профессионального мастерства.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Мониторинг административных контрольных работ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85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Движение первых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196752"/>
            <a:ext cx="5509298" cy="2479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249595"/>
            <a:ext cx="5472608" cy="3292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054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3920" r="1011" b="13986"/>
          <a:stretch/>
        </p:blipFill>
        <p:spPr bwMode="auto">
          <a:xfrm>
            <a:off x="5868144" y="162237"/>
            <a:ext cx="2796560" cy="3714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Users\тв\Downloads\8e5e1d39-dfd7-4c03-8374-05aabc079e3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4916" y="2970644"/>
            <a:ext cx="5303573" cy="397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1" b="27480"/>
          <a:stretch/>
        </p:blipFill>
        <p:spPr bwMode="auto">
          <a:xfrm>
            <a:off x="467544" y="255773"/>
            <a:ext cx="3944968" cy="352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594" y="3668964"/>
            <a:ext cx="4273312" cy="320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251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620688"/>
            <a:ext cx="3466728" cy="185821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Игра- как средство обучения</a:t>
            </a:r>
            <a:endParaRPr lang="ru-RU" dirty="0"/>
          </a:p>
        </p:txBody>
      </p:sp>
      <p:pic>
        <p:nvPicPr>
          <p:cNvPr id="9220" name="Picture 4" descr="C:\Users\тв\Downloads\52020650379115183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25333"/>
            <a:ext cx="4976889" cy="373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тв\Downloads\52020650379115183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88640"/>
            <a:ext cx="4757221" cy="356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447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Спортивные конкурсы, ГТО</a:t>
            </a:r>
            <a:endParaRPr lang="ru-RU" dirty="0"/>
          </a:p>
        </p:txBody>
      </p:sp>
      <p:pic>
        <p:nvPicPr>
          <p:cNvPr id="1229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3240360" cy="2620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777" y="1124744"/>
            <a:ext cx="2447671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07" y="4005064"/>
            <a:ext cx="3608805" cy="2706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9" y="3679021"/>
            <a:ext cx="4099128" cy="3074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2" t="19699" r="19536" b="33824"/>
          <a:stretch/>
        </p:blipFill>
        <p:spPr bwMode="auto">
          <a:xfrm>
            <a:off x="2362198" y="2463338"/>
            <a:ext cx="4251961" cy="2431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1301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Творческая мастерская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3264363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484784"/>
            <a:ext cx="3551040" cy="2663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0" b="-22500"/>
          <a:stretch/>
        </p:blipFill>
        <p:spPr bwMode="auto">
          <a:xfrm>
            <a:off x="2915816" y="3429000"/>
            <a:ext cx="2970330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863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48" b="2725"/>
          <a:stretch/>
        </p:blipFill>
        <p:spPr bwMode="auto">
          <a:xfrm>
            <a:off x="5104264" y="1052736"/>
            <a:ext cx="3203340" cy="341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Работа с родителями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2736"/>
            <a:ext cx="3840427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" y="3876395"/>
            <a:ext cx="6221369" cy="279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264" y="3750724"/>
            <a:ext cx="4067944" cy="3050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6028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12696" y="404664"/>
            <a:ext cx="8229600" cy="108012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Работа методического объединения учителей начальной школы МБОУ гимназия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им.И.Ш.Муксинова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72816"/>
            <a:ext cx="3294414" cy="43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121844"/>
            <a:ext cx="4925995" cy="369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851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 распределение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количества часов тематического раздела в рабочей программе и календарно-тематическом планировании;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распределение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резервных часов программы в зависимости от особенностей класса;</a:t>
            </a: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пополнение  материально-технической базы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раздаточным  материалом и тренажерами;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-оформление  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протоколов  родительских собраний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Рекомендации молодому педагогу: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87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sz="4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«Уча 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других, мы учимся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сами»                          Л. Сенека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4687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Дневник наставника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38494"/>
            <a:ext cx="3145543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12776"/>
            <a:ext cx="3099808" cy="4412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625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Дневник</a:t>
            </a:r>
            <a:r>
              <a:rPr lang="ru-RU" dirty="0" smtClean="0"/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наставника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84784"/>
            <a:ext cx="3240366" cy="4637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484784"/>
            <a:ext cx="3168352" cy="4663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877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r>
              <a:rPr lang="en-US" dirty="0" smtClean="0"/>
              <a:t>https</a:t>
            </a:r>
            <a:r>
              <a:rPr lang="en-US" dirty="0"/>
              <a:t>://multiurok.ru/files/dnevnik-nastavnika-1.html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тв\Downloads\Свидетельство Дневник наставник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687368"/>
            <a:ext cx="5805819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518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тв\Desktop\портфолио\11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5386123" cy="434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7" name="Picture 15" descr="C:\Users\тв\Downloads\Гайнцева О.А.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172" y="2996952"/>
            <a:ext cx="5220072" cy="361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244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тв\Downloads\520643429525683587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0718"/>
            <a:ext cx="3996443" cy="5552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04664"/>
            <a:ext cx="3962400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70179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ru-RU" sz="4800" dirty="0" smtClean="0">
              <a:latin typeface="Times New Roman" pitchFamily="18" charset="0"/>
              <a:cs typeface="Times New Roman" pitchFamily="18" charset="0"/>
            </a:endParaRPr>
          </a:p>
          <a:p>
            <a:pPr marL="109728" indent="0" algn="ctr"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467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Программа наставничества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тв\Desktop\b32515ff-df35-49b5-8ffc-9259d7857b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340768"/>
            <a:ext cx="3597768" cy="508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тв\Desktop\7e5e459f-6bc7-43e1-af51-318f6c8af69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58751"/>
            <a:ext cx="3528392" cy="513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603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тв\Desktop\0cac2f71-7c3f-4502-9b1c-e7c1797733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36712"/>
            <a:ext cx="3744416" cy="5339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тв\Desktop\edb68031-8350-4ffe-89d3-c789a27787be (1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023" y="980728"/>
            <a:ext cx="3710393" cy="5195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373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Дорожная карта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тв\Desktop\bfb570ff-b817-4a72-a939-32b6c4115e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3702386" cy="511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тв\Desktop\8aaf512c-35f7-4375-9cbd-8a55e37851e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628800"/>
            <a:ext cx="3651230" cy="511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524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76672"/>
            <a:ext cx="8219256" cy="5530619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600" b="1" i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– раскрытие  профессионального потенциала личности наставляемого, необходимого для его личной и профессиональной самореализации в современных условиях, создание комфортной профессиональной среды внутри образовательной организации</a:t>
            </a:r>
          </a:p>
          <a:p>
            <a:pPr algn="just"/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0" algn="just"/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помочь адаптироваться вновь прибывшему  специалисту в коллективе;</a:t>
            </a:r>
          </a:p>
          <a:p>
            <a:pPr lvl="0" algn="just"/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выявить затруднения в педагогической практике и оказать методическую помощь;</a:t>
            </a:r>
          </a:p>
          <a:p>
            <a:pPr lvl="0" algn="just"/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создать условия для развития профессиональных навыков вновь прибывшего специалиста, в том числе навыков применения различных средств, форм обучения и воспитания, психологии общения со школьниками и их родителями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089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548680"/>
            <a:ext cx="8291264" cy="5458611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Содержание деятельности: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1. Работа с нормативной документацией.</a:t>
            </a:r>
          </a:p>
          <a:p>
            <a:pPr algn="just"/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2. Оказание методической помощи вновь прибывшему специалисту в повышении эффективности организации учебно-воспитательной работы.</a:t>
            </a:r>
          </a:p>
          <a:p>
            <a:pPr algn="just"/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3. Проектирование и реализация воспитательной работы в современных условиях. Организация внеурочной деятельности.</a:t>
            </a:r>
          </a:p>
          <a:p>
            <a:pPr algn="just"/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4. Ознакомление с основными направлениями и формами активизации познавательной, научно-исследовательской деятельности учащихся во внеурочное время (олимпиады, смотры, предметные недели,  ВОШ и др.).</a:t>
            </a:r>
          </a:p>
          <a:p>
            <a:pPr algn="just"/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5. Привлечение к общественной  жизни гимназии им. </a:t>
            </a:r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И.Ш.Муксинова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г.Янаул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704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9716918"/>
              </p:ext>
            </p:extLst>
          </p:nvPr>
        </p:nvGraphicFramePr>
        <p:xfrm>
          <a:off x="323527" y="332656"/>
          <a:ext cx="8579297" cy="5669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6852"/>
                <a:gridCol w="3203909"/>
                <a:gridCol w="2618536"/>
              </a:tblGrid>
              <a:tr h="122223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Методическая помощь </a:t>
                      </a:r>
                    </a:p>
                    <a:p>
                      <a:pPr algn="ctr"/>
                      <a:endParaRPr lang="ru-RU" sz="200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Воспитательная работа</a:t>
                      </a:r>
                    </a:p>
                    <a:p>
                      <a:pPr algn="ctr"/>
                      <a:endParaRPr lang="ru-RU" sz="200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Работа с нормативной документацией</a:t>
                      </a:r>
                    </a:p>
                    <a:p>
                      <a:pPr algn="ctr"/>
                      <a:endParaRPr lang="ru-RU" sz="200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4322383">
                <a:tc>
                  <a:txBody>
                    <a:bodyPr/>
                    <a:lstStyle/>
                    <a:p>
                      <a:r>
                        <a:rPr kumimoji="0"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  <a:p>
                      <a:r>
                        <a:rPr kumimoji="0"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-планирование урока</a:t>
                      </a:r>
                    </a:p>
                    <a:p>
                      <a:r>
                        <a:rPr kumimoji="0"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-умение работать в парах</a:t>
                      </a:r>
                    </a:p>
                    <a:p>
                      <a:r>
                        <a:rPr kumimoji="0"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-умение работать в группах</a:t>
                      </a:r>
                    </a:p>
                    <a:p>
                      <a:r>
                        <a:rPr kumimoji="0"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-дифференцированная работа</a:t>
                      </a:r>
                    </a:p>
                    <a:p>
                      <a:r>
                        <a:rPr kumimoji="0"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-составление тренажеров</a:t>
                      </a:r>
                    </a:p>
                    <a:p>
                      <a:r>
                        <a:rPr kumimoji="0"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оценивание</a:t>
                      </a:r>
                    </a:p>
                    <a:p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-умение составлять воспитательный план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-умение составлять социальный паспорт класса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-работа с детьми в ТСЖ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-работа 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 одаренными детьми 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-работа 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 детьми ОВЗ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-работа 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 трудными  детьми </a:t>
                      </a:r>
                      <a:endParaRPr lang="ru-RU" sz="2000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-работа с родителями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025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  <a:p>
                      <a:r>
                        <a:rPr kumimoji="0"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-умение составлять</a:t>
                      </a:r>
                    </a:p>
                    <a:p>
                      <a:r>
                        <a:rPr kumimoji="0"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рабочую программу по предмету</a:t>
                      </a:r>
                    </a:p>
                    <a:p>
                      <a:r>
                        <a:rPr kumimoji="0"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-умение составлять календарно-тематическое</a:t>
                      </a:r>
                      <a:r>
                        <a:rPr kumimoji="0" lang="ru-RU" sz="20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планирование</a:t>
                      </a:r>
                    </a:p>
                    <a:p>
                      <a:r>
                        <a:rPr kumimoji="0" lang="ru-RU" sz="20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-заполнение электронного журнала</a:t>
                      </a:r>
                    </a:p>
                    <a:p>
                      <a:r>
                        <a:rPr kumimoji="0" lang="ru-RU" sz="20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-инструктажи по технике безопасности</a:t>
                      </a:r>
                      <a:endParaRPr kumimoji="0" lang="ru-RU" sz="2000" kern="120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245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1114</TotalTime>
  <Words>426</Words>
  <Application>Microsoft Office PowerPoint</Application>
  <PresentationFormat>Экран (4:3)</PresentationFormat>
  <Paragraphs>121</Paragraphs>
  <Slides>35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Открытая</vt:lpstr>
      <vt:lpstr>    Муниципальное бюджетное общеобразовательное учреждение  гимназия им.И.Ш.Муксинова г.Янаул муниципального района  Янаульский район Республики Башкортостан   Вебинар «Час наставничества»  «Грамотное наставничество – залог успешности молодого учителя» </vt:lpstr>
      <vt:lpstr>Гайнцева  Ольга Анатольевна  учитель начальных классов МБОУ гимназия им.И.Ш.Муксинова г.Янаул ,  высшая квалификациионная категория  </vt:lpstr>
      <vt:lpstr>Презентация PowerPoint</vt:lpstr>
      <vt:lpstr>Программа наставничества</vt:lpstr>
      <vt:lpstr>Презентация PowerPoint</vt:lpstr>
      <vt:lpstr>Дорожная карта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Формы работы</vt:lpstr>
      <vt:lpstr>Презентация PowerPoint</vt:lpstr>
      <vt:lpstr>Презентация PowerPoint</vt:lpstr>
      <vt:lpstr>  Дистанционная работа</vt:lpstr>
      <vt:lpstr>Презентация PowerPoint</vt:lpstr>
      <vt:lpstr>Презентация PowerPoint</vt:lpstr>
      <vt:lpstr>Научно-исследовательская деятельность МАН «Юный исследователь» </vt:lpstr>
      <vt:lpstr>Качество знаний</vt:lpstr>
      <vt:lpstr>Успеваемость </vt:lpstr>
      <vt:lpstr>Мониторинг административных контрольных работ</vt:lpstr>
      <vt:lpstr>Движение первых</vt:lpstr>
      <vt:lpstr>Презентация PowerPoint</vt:lpstr>
      <vt:lpstr>Игра- как средство обучения</vt:lpstr>
      <vt:lpstr>Спортивные конкурсы, ГТО</vt:lpstr>
      <vt:lpstr>Творческая мастерская</vt:lpstr>
      <vt:lpstr>Работа с родителями</vt:lpstr>
      <vt:lpstr>Работа методического объединения учителей начальной школы МБОУ гимназия им.И.Ш.Муксинова</vt:lpstr>
      <vt:lpstr>Рекомендации молодому педагогу:</vt:lpstr>
      <vt:lpstr>Дневник наставника</vt:lpstr>
      <vt:lpstr>Дневник наставника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Программа наставничества «Педагог-педагог»</dc:title>
  <dc:creator>тв</dc:creator>
  <cp:lastModifiedBy>тв</cp:lastModifiedBy>
  <cp:revision>66</cp:revision>
  <dcterms:created xsi:type="dcterms:W3CDTF">2024-03-16T18:44:33Z</dcterms:created>
  <dcterms:modified xsi:type="dcterms:W3CDTF">2025-04-22T08:10:34Z</dcterms:modified>
</cp:coreProperties>
</file>